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60" r:id="rId2"/>
    <p:sldId id="261" r:id="rId3"/>
    <p:sldId id="263" r:id="rId4"/>
    <p:sldId id="299" r:id="rId5"/>
    <p:sldId id="262" r:id="rId6"/>
    <p:sldId id="264" r:id="rId7"/>
    <p:sldId id="265" r:id="rId8"/>
    <p:sldId id="300" r:id="rId9"/>
    <p:sldId id="266" r:id="rId10"/>
    <p:sldId id="289" r:id="rId11"/>
    <p:sldId id="301" r:id="rId12"/>
    <p:sldId id="259" r:id="rId13"/>
    <p:sldId id="303" r:id="rId14"/>
    <p:sldId id="293" r:id="rId15"/>
    <p:sldId id="267" r:id="rId16"/>
    <p:sldId id="269" r:id="rId17"/>
    <p:sldId id="270" r:id="rId18"/>
    <p:sldId id="272" r:id="rId19"/>
    <p:sldId id="305" r:id="rId20"/>
    <p:sldId id="306" r:id="rId21"/>
    <p:sldId id="271" r:id="rId22"/>
    <p:sldId id="288" r:id="rId23"/>
    <p:sldId id="273" r:id="rId24"/>
    <p:sldId id="294" r:id="rId25"/>
    <p:sldId id="274" r:id="rId26"/>
    <p:sldId id="277" r:id="rId27"/>
    <p:sldId id="278" r:id="rId28"/>
    <p:sldId id="279" r:id="rId29"/>
    <p:sldId id="280" r:id="rId30"/>
    <p:sldId id="281" r:id="rId31"/>
    <p:sldId id="282" r:id="rId32"/>
    <p:sldId id="284" r:id="rId33"/>
    <p:sldId id="285" r:id="rId34"/>
    <p:sldId id="286" r:id="rId35"/>
    <p:sldId id="287" r:id="rId36"/>
    <p:sldId id="311" r:id="rId37"/>
    <p:sldId id="312" r:id="rId38"/>
    <p:sldId id="292" r:id="rId3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6600"/>
    <a:srgbClr val="FF0000"/>
    <a:srgbClr val="9BBB59"/>
    <a:srgbClr val="93CDDD"/>
    <a:srgbClr val="000000"/>
    <a:srgbClr val="953735"/>
    <a:srgbClr val="FF3300"/>
    <a:srgbClr val="FFFF99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03" autoAdjust="0"/>
    <p:restoredTop sz="94660"/>
  </p:normalViewPr>
  <p:slideViewPr>
    <p:cSldViewPr>
      <p:cViewPr varScale="1">
        <p:scale>
          <a:sx n="97" d="100"/>
          <a:sy n="97" d="100"/>
        </p:scale>
        <p:origin x="102" y="1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C8445-F23D-4CA7-8D64-1DBE9FEBD484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1CA60E-411B-4213-90F4-7F9CD641CE3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591383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CA60E-411B-4213-90F4-7F9CD641CE3E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0691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1CA60E-411B-4213-90F4-7F9CD641CE3E}" type="slidenum">
              <a:rPr lang="es-ES" smtClean="0"/>
              <a:t>26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08023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D926-3067-4E90-B6B9-C93FBCC1EE49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049E-4F28-4DF1-B318-7A1BA981A1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85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D926-3067-4E90-B6B9-C93FBCC1EE49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049E-4F28-4DF1-B318-7A1BA981A1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9855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D926-3067-4E90-B6B9-C93FBCC1EE49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049E-4F28-4DF1-B318-7A1BA981A1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493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D926-3067-4E90-B6B9-C93FBCC1EE49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049E-4F28-4DF1-B318-7A1BA981A1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7923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D926-3067-4E90-B6B9-C93FBCC1EE49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049E-4F28-4DF1-B318-7A1BA981A1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38988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D926-3067-4E90-B6B9-C93FBCC1EE49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049E-4F28-4DF1-B318-7A1BA981A1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8092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D926-3067-4E90-B6B9-C93FBCC1EE49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049E-4F28-4DF1-B318-7A1BA981A1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0284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D926-3067-4E90-B6B9-C93FBCC1EE49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049E-4F28-4DF1-B318-7A1BA981A1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36369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D926-3067-4E90-B6B9-C93FBCC1EE49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049E-4F28-4DF1-B318-7A1BA981A1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0107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D926-3067-4E90-B6B9-C93FBCC1EE49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049E-4F28-4DF1-B318-7A1BA981A1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1374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ED926-3067-4E90-B6B9-C93FBCC1EE49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A8049E-4F28-4DF1-B318-7A1BA981A1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3626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9ED926-3067-4E90-B6B9-C93FBCC1EE49}" type="datetimeFigureOut">
              <a:rPr lang="es-ES" smtClean="0"/>
              <a:t>18/11/2016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8049E-4F28-4DF1-B318-7A1BA981A1D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5505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692696"/>
            <a:ext cx="5111750" cy="4230150"/>
          </a:xfrm>
        </p:spPr>
      </p:pic>
      <p:sp>
        <p:nvSpPr>
          <p:cNvPr id="7" name="6 CuadroTexto"/>
          <p:cNvSpPr txBox="1"/>
          <p:nvPr/>
        </p:nvSpPr>
        <p:spPr>
          <a:xfrm>
            <a:off x="2112413" y="5103418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dirty="0">
                <a:solidFill>
                  <a:srgbClr val="FF6600"/>
                </a:solidFill>
                <a:latin typeface="Stencil" panose="040409050D0802020404" pitchFamily="82" charset="0"/>
              </a:rPr>
              <a:t>TALLER CEIP PADRE POVEDA</a:t>
            </a:r>
          </a:p>
        </p:txBody>
      </p:sp>
    </p:spTree>
    <p:extLst>
      <p:ext uri="{BB962C8B-B14F-4D97-AF65-F5344CB8AC3E}">
        <p14:creationId xmlns:p14="http://schemas.microsoft.com/office/powerpoint/2010/main" val="2052922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36 Rectángulo"/>
          <p:cNvSpPr/>
          <p:nvPr/>
        </p:nvSpPr>
        <p:spPr>
          <a:xfrm>
            <a:off x="107504" y="2985581"/>
            <a:ext cx="1763688" cy="3790368"/>
          </a:xfrm>
          <a:prstGeom prst="rect">
            <a:avLst/>
          </a:prstGeom>
          <a:solidFill>
            <a:srgbClr val="FF6600">
              <a:alpha val="67059"/>
            </a:srgbClr>
          </a:solidFill>
          <a:ln w="57150">
            <a:solidFill>
              <a:srgbClr val="FF0000">
                <a:alpha val="69804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8 Elipse"/>
          <p:cNvSpPr/>
          <p:nvPr/>
        </p:nvSpPr>
        <p:spPr>
          <a:xfrm>
            <a:off x="3690147" y="3417629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9 Elipse"/>
          <p:cNvSpPr/>
          <p:nvPr/>
        </p:nvSpPr>
        <p:spPr>
          <a:xfrm>
            <a:off x="3690147" y="4049599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10 Elipse"/>
          <p:cNvSpPr/>
          <p:nvPr/>
        </p:nvSpPr>
        <p:spPr>
          <a:xfrm>
            <a:off x="3231039" y="4458610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5" name="14 Elipse"/>
          <p:cNvSpPr/>
          <p:nvPr/>
        </p:nvSpPr>
        <p:spPr>
          <a:xfrm>
            <a:off x="3779912" y="4350598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6" name="15 Elipse"/>
          <p:cNvSpPr/>
          <p:nvPr/>
        </p:nvSpPr>
        <p:spPr>
          <a:xfrm>
            <a:off x="5436096" y="112474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Elipse"/>
          <p:cNvSpPr/>
          <p:nvPr/>
        </p:nvSpPr>
        <p:spPr>
          <a:xfrm>
            <a:off x="8571946" y="1094469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8" name="17 Elipse"/>
          <p:cNvSpPr/>
          <p:nvPr/>
        </p:nvSpPr>
        <p:spPr>
          <a:xfrm>
            <a:off x="7056276" y="247492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18 Elipse"/>
          <p:cNvSpPr/>
          <p:nvPr/>
        </p:nvSpPr>
        <p:spPr>
          <a:xfrm>
            <a:off x="4869994" y="2895437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19 Elipse"/>
          <p:cNvSpPr/>
          <p:nvPr/>
        </p:nvSpPr>
        <p:spPr>
          <a:xfrm>
            <a:off x="3582135" y="2731110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20 Elipse"/>
          <p:cNvSpPr/>
          <p:nvPr/>
        </p:nvSpPr>
        <p:spPr>
          <a:xfrm>
            <a:off x="3253774" y="4121019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7" name="26 Elipse"/>
          <p:cNvSpPr/>
          <p:nvPr/>
        </p:nvSpPr>
        <p:spPr>
          <a:xfrm>
            <a:off x="4864037" y="247492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33 CuadroTexto"/>
          <p:cNvSpPr txBox="1"/>
          <p:nvPr/>
        </p:nvSpPr>
        <p:spPr>
          <a:xfrm>
            <a:off x="1893557" y="48106"/>
            <a:ext cx="638492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4400" dirty="0">
                <a:solidFill>
                  <a:schemeClr val="bg1"/>
                </a:solidFill>
                <a:latin typeface="Chalkduster" panose="03050602040202020205" pitchFamily="66" charset="0"/>
              </a:rPr>
              <a:t>DERIVA DEL PATIO</a:t>
            </a:r>
          </a:p>
          <a:p>
            <a:pPr algn="ctr"/>
            <a:r>
              <a:rPr lang="es-ES" sz="3400" dirty="0">
                <a:solidFill>
                  <a:schemeClr val="bg1"/>
                </a:solidFill>
                <a:latin typeface="Chalkduster" panose="03050602040202020205" pitchFamily="66" charset="0"/>
              </a:rPr>
              <a:t>Me gusta no me gusta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54" y="1680518"/>
            <a:ext cx="918216" cy="928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2 CuadroTexto"/>
          <p:cNvSpPr txBox="1"/>
          <p:nvPr/>
        </p:nvSpPr>
        <p:spPr>
          <a:xfrm>
            <a:off x="165365" y="3093593"/>
            <a:ext cx="1728192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solidFill>
                  <a:schemeClr val="bg1"/>
                </a:solidFill>
                <a:latin typeface="Chalkduster" panose="03050602040202020205" pitchFamily="66" charset="0"/>
              </a:rPr>
              <a:t> </a:t>
            </a:r>
            <a:r>
              <a:rPr lang="es-ES" sz="2000" dirty="0">
                <a:solidFill>
                  <a:schemeClr val="bg1"/>
                </a:solidFill>
                <a:latin typeface="Chalkduster" panose="03050602040202020205" pitchFamily="66" charset="0"/>
              </a:rPr>
              <a:t>Patio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  <a:latin typeface="Chalkduster" panose="03050602040202020205" pitchFamily="66" charset="0"/>
              </a:rPr>
              <a:t>El porche con lluvia (pequeño)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  <a:latin typeface="Chalkduster" panose="03050602040202020205" pitchFamily="66" charset="0"/>
              </a:rPr>
              <a:t>Los rincones oscuros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  <a:latin typeface="Chalkduster" panose="03050602040202020205" pitchFamily="66" charset="0"/>
              </a:rPr>
              <a:t>Los pasillos estrechos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  <a:latin typeface="Chalkduster" panose="03050602040202020205" pitchFamily="66" charset="0"/>
              </a:rPr>
              <a:t>Pasar calor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  <a:latin typeface="Chalkduster" panose="03050602040202020205" pitchFamily="66" charset="0"/>
              </a:rPr>
              <a:t>No hay plantas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  <a:latin typeface="Chalkduster" panose="03050602040202020205" pitchFamily="66" charset="0"/>
              </a:rPr>
              <a:t>Solo futbol y baloncesto</a:t>
            </a:r>
            <a:endParaRPr lang="es-ES" sz="2000" dirty="0">
              <a:solidFill>
                <a:schemeClr val="bg1"/>
              </a:solidFill>
              <a:latin typeface="Chalkduster" panose="03050602040202020205" pitchFamily="66" charset="0"/>
            </a:endParaRPr>
          </a:p>
        </p:txBody>
      </p:sp>
      <p:sp>
        <p:nvSpPr>
          <p:cNvPr id="31" name="36 Rectángulo"/>
          <p:cNvSpPr/>
          <p:nvPr/>
        </p:nvSpPr>
        <p:spPr>
          <a:xfrm>
            <a:off x="2014049" y="5090602"/>
            <a:ext cx="4142522" cy="1676693"/>
          </a:xfrm>
          <a:prstGeom prst="rect">
            <a:avLst/>
          </a:prstGeom>
          <a:solidFill>
            <a:srgbClr val="FF6600">
              <a:alpha val="67059"/>
            </a:srgbClr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/>
          </a:p>
        </p:txBody>
      </p:sp>
      <p:sp>
        <p:nvSpPr>
          <p:cNvPr id="32" name="2 CuadroTexto"/>
          <p:cNvSpPr txBox="1"/>
          <p:nvPr/>
        </p:nvSpPr>
        <p:spPr>
          <a:xfrm>
            <a:off x="2138512" y="5217829"/>
            <a:ext cx="3792809" cy="2062103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es-ES" sz="1600" dirty="0">
                <a:solidFill>
                  <a:schemeClr val="bg1"/>
                </a:solidFill>
                <a:latin typeface="Chalkduster" panose="03050602040202020205" pitchFamily="66" charset="0"/>
              </a:rPr>
              <a:t>Acceso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  <a:latin typeface="Chalkduster" panose="03050602040202020205" pitchFamily="66" charset="0"/>
              </a:rPr>
              <a:t>Los maceteros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  <a:latin typeface="Chalkduster" panose="03050602040202020205" pitchFamily="66" charset="0"/>
              </a:rPr>
              <a:t>Los alcorques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  <a:latin typeface="Chalkduster" panose="03050602040202020205" pitchFamily="66" charset="0"/>
              </a:rPr>
              <a:t>No hay bancos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  <a:latin typeface="Chalkduster" panose="03050602040202020205" pitchFamily="66" charset="0"/>
              </a:rPr>
              <a:t>No hay juegos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600" dirty="0">
              <a:solidFill>
                <a:schemeClr val="bg1"/>
              </a:solidFill>
              <a:latin typeface="Chalkduster" panose="03050602040202020205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600" dirty="0">
              <a:solidFill>
                <a:schemeClr val="bg1"/>
              </a:solidFill>
              <a:latin typeface="Chalkduster" panose="03050602040202020205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600" dirty="0">
              <a:solidFill>
                <a:schemeClr val="bg1"/>
              </a:solidFill>
              <a:latin typeface="Chalkduster" panose="03050602040202020205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1600" dirty="0">
              <a:solidFill>
                <a:schemeClr val="bg1"/>
              </a:solidFill>
              <a:latin typeface="Chalkduster" panose="03050602040202020205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schemeClr val="bg1"/>
                </a:solidFill>
                <a:latin typeface="Chalkduster" panose="03050602040202020205" pitchFamily="66" charset="0"/>
              </a:rPr>
              <a:t>No me gusta mojarme en la puerta del cole</a:t>
            </a:r>
            <a:endParaRPr lang="es-ES" sz="2000" dirty="0">
              <a:solidFill>
                <a:schemeClr val="bg1"/>
              </a:solidFill>
              <a:latin typeface="Chalkduster" panose="03050602040202020205" pitchFamily="66" charset="0"/>
            </a:endParaRPr>
          </a:p>
        </p:txBody>
      </p:sp>
      <p:sp>
        <p:nvSpPr>
          <p:cNvPr id="22" name="36 Rectángulo"/>
          <p:cNvSpPr/>
          <p:nvPr/>
        </p:nvSpPr>
        <p:spPr>
          <a:xfrm>
            <a:off x="6447121" y="2959586"/>
            <a:ext cx="2539548" cy="2612075"/>
          </a:xfrm>
          <a:prstGeom prst="rect">
            <a:avLst/>
          </a:prstGeom>
          <a:solidFill>
            <a:srgbClr val="92D050">
              <a:alpha val="67059"/>
            </a:srgb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4" name="2 CuadroTexto"/>
          <p:cNvSpPr txBox="1"/>
          <p:nvPr/>
        </p:nvSpPr>
        <p:spPr>
          <a:xfrm>
            <a:off x="6532332" y="3111461"/>
            <a:ext cx="23042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  <a:latin typeface="Chalkduster" panose="03050602040202020205" pitchFamily="66" charset="0"/>
              </a:rPr>
              <a:t>Patio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  <a:latin typeface="Chalkduster" panose="03050602040202020205" pitchFamily="66" charset="0"/>
              </a:rPr>
              <a:t>Jugar al futbol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  <a:latin typeface="Chalkduster" panose="03050602040202020205" pitchFamily="66" charset="0"/>
              </a:rPr>
              <a:t>Jugar al baloncesto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  <a:latin typeface="Chalkduster" panose="03050602040202020205" pitchFamily="66" charset="0"/>
              </a:rPr>
              <a:t>El pilla </a:t>
            </a:r>
            <a:r>
              <a:rPr lang="es-ES" dirty="0" err="1">
                <a:solidFill>
                  <a:schemeClr val="bg1"/>
                </a:solidFill>
                <a:latin typeface="Chalkduster" panose="03050602040202020205" pitchFamily="66" charset="0"/>
              </a:rPr>
              <a:t>pilla</a:t>
            </a:r>
            <a:endParaRPr lang="es-ES" dirty="0">
              <a:solidFill>
                <a:schemeClr val="bg1"/>
              </a:solidFill>
              <a:latin typeface="Chalkduster" panose="03050602040202020205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  <a:latin typeface="Chalkduster" panose="03050602040202020205" pitchFamily="66" charset="0"/>
              </a:rPr>
              <a:t>Mis amigos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  <a:latin typeface="Chalkduster" panose="03050602040202020205" pitchFamily="66" charset="0"/>
              </a:rPr>
              <a:t>Esconderme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  <a:latin typeface="Chalkduster" panose="03050602040202020205" pitchFamily="66" charset="0"/>
              </a:rPr>
              <a:t>Saltar</a:t>
            </a:r>
            <a:endParaRPr lang="es-ES" sz="2400" dirty="0">
              <a:solidFill>
                <a:schemeClr val="bg1"/>
              </a:solidFill>
              <a:latin typeface="Chalkduster" panose="03050602040202020205" pitchFamily="66" charset="0"/>
            </a:endParaRPr>
          </a:p>
        </p:txBody>
      </p:sp>
      <p:sp>
        <p:nvSpPr>
          <p:cNvPr id="26" name="24 Elipse"/>
          <p:cNvSpPr/>
          <p:nvPr/>
        </p:nvSpPr>
        <p:spPr>
          <a:xfrm>
            <a:off x="2184387" y="1428457"/>
            <a:ext cx="216024" cy="216024"/>
          </a:xfrm>
          <a:prstGeom prst="ellipse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24 Elipse"/>
          <p:cNvSpPr/>
          <p:nvPr/>
        </p:nvSpPr>
        <p:spPr>
          <a:xfrm>
            <a:off x="2510874" y="1969798"/>
            <a:ext cx="216024" cy="216024"/>
          </a:xfrm>
          <a:prstGeom prst="ellipse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24 Elipse"/>
          <p:cNvSpPr/>
          <p:nvPr/>
        </p:nvSpPr>
        <p:spPr>
          <a:xfrm>
            <a:off x="2412554" y="2623098"/>
            <a:ext cx="216024" cy="216024"/>
          </a:xfrm>
          <a:prstGeom prst="ellipse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24 Elipse"/>
          <p:cNvSpPr/>
          <p:nvPr/>
        </p:nvSpPr>
        <p:spPr>
          <a:xfrm>
            <a:off x="2879812" y="2895437"/>
            <a:ext cx="216024" cy="216024"/>
          </a:xfrm>
          <a:prstGeom prst="ellipse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24 Elipse"/>
          <p:cNvSpPr/>
          <p:nvPr/>
        </p:nvSpPr>
        <p:spPr>
          <a:xfrm>
            <a:off x="2911004" y="3480998"/>
            <a:ext cx="216024" cy="216024"/>
          </a:xfrm>
          <a:prstGeom prst="ellipse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24 Elipse"/>
          <p:cNvSpPr/>
          <p:nvPr/>
        </p:nvSpPr>
        <p:spPr>
          <a:xfrm>
            <a:off x="5268262" y="1512720"/>
            <a:ext cx="216024" cy="216024"/>
          </a:xfrm>
          <a:prstGeom prst="ellipse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24 Elipse"/>
          <p:cNvSpPr/>
          <p:nvPr/>
        </p:nvSpPr>
        <p:spPr>
          <a:xfrm>
            <a:off x="5544108" y="1728744"/>
            <a:ext cx="216024" cy="216024"/>
          </a:xfrm>
          <a:prstGeom prst="ellipse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24 Elipse"/>
          <p:cNvSpPr/>
          <p:nvPr/>
        </p:nvSpPr>
        <p:spPr>
          <a:xfrm>
            <a:off x="2555776" y="3309617"/>
            <a:ext cx="216024" cy="216024"/>
          </a:xfrm>
          <a:prstGeom prst="ellipse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0" name="24 Elipse"/>
          <p:cNvSpPr/>
          <p:nvPr/>
        </p:nvSpPr>
        <p:spPr>
          <a:xfrm>
            <a:off x="5823309" y="2185822"/>
            <a:ext cx="216024" cy="216024"/>
          </a:xfrm>
          <a:prstGeom prst="ellipse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24 Elipse"/>
          <p:cNvSpPr/>
          <p:nvPr/>
        </p:nvSpPr>
        <p:spPr>
          <a:xfrm>
            <a:off x="2802992" y="2373261"/>
            <a:ext cx="216024" cy="216024"/>
          </a:xfrm>
          <a:prstGeom prst="ellipse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24 Elipse"/>
          <p:cNvSpPr/>
          <p:nvPr/>
        </p:nvSpPr>
        <p:spPr>
          <a:xfrm>
            <a:off x="5485580" y="2166762"/>
            <a:ext cx="216024" cy="216024"/>
          </a:xfrm>
          <a:prstGeom prst="ellipse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24 Elipse"/>
          <p:cNvSpPr/>
          <p:nvPr/>
        </p:nvSpPr>
        <p:spPr>
          <a:xfrm>
            <a:off x="5918202" y="1472450"/>
            <a:ext cx="216024" cy="216024"/>
          </a:xfrm>
          <a:prstGeom prst="ellipse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24 Elipse"/>
          <p:cNvSpPr/>
          <p:nvPr/>
        </p:nvSpPr>
        <p:spPr>
          <a:xfrm>
            <a:off x="6262421" y="1292005"/>
            <a:ext cx="216024" cy="216024"/>
          </a:xfrm>
          <a:prstGeom prst="ellipse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36 Rectángulo"/>
          <p:cNvSpPr/>
          <p:nvPr/>
        </p:nvSpPr>
        <p:spPr>
          <a:xfrm>
            <a:off x="6433729" y="5661248"/>
            <a:ext cx="2539548" cy="840958"/>
          </a:xfrm>
          <a:prstGeom prst="rect">
            <a:avLst/>
          </a:prstGeom>
          <a:solidFill>
            <a:srgbClr val="92D050">
              <a:alpha val="67059"/>
            </a:srgbClr>
          </a:solidFill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ES" dirty="0">
                <a:latin typeface="Chalkduster"/>
              </a:rPr>
              <a:t>Acceso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>
                <a:latin typeface="Chalkduster"/>
              </a:rPr>
              <a:t>Hay espacio para jugar</a:t>
            </a:r>
          </a:p>
        </p:txBody>
      </p:sp>
      <p:pic>
        <p:nvPicPr>
          <p:cNvPr id="46" name="3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4240" y="1836756"/>
            <a:ext cx="1042198" cy="1042198"/>
          </a:xfrm>
          <a:prstGeom prst="rect">
            <a:avLst/>
          </a:prstGeom>
        </p:spPr>
      </p:pic>
      <p:sp>
        <p:nvSpPr>
          <p:cNvPr id="47" name="24 Elipse"/>
          <p:cNvSpPr/>
          <p:nvPr/>
        </p:nvSpPr>
        <p:spPr>
          <a:xfrm>
            <a:off x="5160250" y="4635271"/>
            <a:ext cx="216024" cy="216024"/>
          </a:xfrm>
          <a:prstGeom prst="ellipse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24 Elipse"/>
          <p:cNvSpPr/>
          <p:nvPr/>
        </p:nvSpPr>
        <p:spPr>
          <a:xfrm>
            <a:off x="5745215" y="4527259"/>
            <a:ext cx="216024" cy="216024"/>
          </a:xfrm>
          <a:prstGeom prst="ellipse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24 Elipse"/>
          <p:cNvSpPr/>
          <p:nvPr/>
        </p:nvSpPr>
        <p:spPr>
          <a:xfrm>
            <a:off x="3671900" y="4822371"/>
            <a:ext cx="216024" cy="216024"/>
          </a:xfrm>
          <a:prstGeom prst="ellipse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24 Elipse"/>
          <p:cNvSpPr/>
          <p:nvPr/>
        </p:nvSpPr>
        <p:spPr>
          <a:xfrm>
            <a:off x="4764313" y="4635271"/>
            <a:ext cx="216024" cy="216024"/>
          </a:xfrm>
          <a:prstGeom prst="ellipse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50 Elipse"/>
          <p:cNvSpPr/>
          <p:nvPr/>
        </p:nvSpPr>
        <p:spPr>
          <a:xfrm>
            <a:off x="4283968" y="4816851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24 Elipse"/>
          <p:cNvSpPr/>
          <p:nvPr/>
        </p:nvSpPr>
        <p:spPr>
          <a:xfrm>
            <a:off x="8349056" y="694437"/>
            <a:ext cx="216024" cy="216024"/>
          </a:xfrm>
          <a:prstGeom prst="ellipse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24 Elipse"/>
          <p:cNvSpPr/>
          <p:nvPr/>
        </p:nvSpPr>
        <p:spPr>
          <a:xfrm>
            <a:off x="6134226" y="4527259"/>
            <a:ext cx="216024" cy="216024"/>
          </a:xfrm>
          <a:prstGeom prst="ellipse">
            <a:avLst/>
          </a:prstGeom>
          <a:solidFill>
            <a:srgbClr val="66FF33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53 Elipse"/>
          <p:cNvSpPr/>
          <p:nvPr/>
        </p:nvSpPr>
        <p:spPr>
          <a:xfrm>
            <a:off x="3336103" y="1256426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54 Elipse"/>
          <p:cNvSpPr/>
          <p:nvPr/>
        </p:nvSpPr>
        <p:spPr>
          <a:xfrm>
            <a:off x="3626523" y="1146304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55 Elipse"/>
          <p:cNvSpPr/>
          <p:nvPr/>
        </p:nvSpPr>
        <p:spPr>
          <a:xfrm>
            <a:off x="4272674" y="1215179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56 Elipse"/>
          <p:cNvSpPr/>
          <p:nvPr/>
        </p:nvSpPr>
        <p:spPr>
          <a:xfrm>
            <a:off x="6945321" y="878445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8" name="57 Elipse"/>
          <p:cNvSpPr/>
          <p:nvPr/>
        </p:nvSpPr>
        <p:spPr>
          <a:xfrm>
            <a:off x="6039333" y="1044788"/>
            <a:ext cx="216024" cy="216024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68477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33 CuadroTexto"/>
          <p:cNvSpPr txBox="1"/>
          <p:nvPr/>
        </p:nvSpPr>
        <p:spPr>
          <a:xfrm>
            <a:off x="1367061" y="476672"/>
            <a:ext cx="6624736" cy="1446550"/>
          </a:xfrm>
          <a:prstGeom prst="rect">
            <a:avLst/>
          </a:prstGeom>
          <a:solidFill>
            <a:srgbClr val="953735">
              <a:alpha val="5607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4400" dirty="0">
                <a:solidFill>
                  <a:schemeClr val="bg1"/>
                </a:solidFill>
                <a:latin typeface="Chalkduster" panose="03050602040202020205" pitchFamily="66" charset="0"/>
              </a:rPr>
              <a:t>DERIVA DEL PATIO</a:t>
            </a:r>
          </a:p>
          <a:p>
            <a:pPr algn="ctr"/>
            <a:r>
              <a:rPr lang="es-ES" sz="4400" dirty="0">
                <a:solidFill>
                  <a:schemeClr val="bg1"/>
                </a:solidFill>
                <a:latin typeface="Chalkduster" panose="03050602040202020205" pitchFamily="66" charset="0"/>
              </a:rPr>
              <a:t>Propuestas</a:t>
            </a:r>
          </a:p>
        </p:txBody>
      </p:sp>
      <p:sp>
        <p:nvSpPr>
          <p:cNvPr id="2" name="1 CuadroTexto"/>
          <p:cNvSpPr txBox="1"/>
          <p:nvPr/>
        </p:nvSpPr>
        <p:spPr>
          <a:xfrm>
            <a:off x="334362" y="2276872"/>
            <a:ext cx="8475273" cy="4247317"/>
          </a:xfrm>
          <a:prstGeom prst="rect">
            <a:avLst/>
          </a:prstGeom>
          <a:solidFill>
            <a:srgbClr val="953735">
              <a:alpha val="56078"/>
            </a:srgbClr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285750" lvl="0" indent="-28575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bg1">
                    <a:lumMod val="95000"/>
                  </a:schemeClr>
                </a:solidFill>
                <a:latin typeface="Chalkduster"/>
              </a:rPr>
              <a:t>VERDE: “más verde artificial o no”, “jardín vertical”, </a:t>
            </a:r>
          </a:p>
          <a:p>
            <a:pPr marL="285750" lvl="0" indent="-28575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bg1">
                    <a:lumMod val="95000"/>
                  </a:schemeClr>
                </a:solidFill>
                <a:latin typeface="Chalkduster"/>
              </a:rPr>
              <a:t>EQUIPAMIENTO ESTANCIAL: “mesas plegables y bancos”, “zona para merienda”, “escenario para hacer títeres”.</a:t>
            </a:r>
          </a:p>
          <a:p>
            <a:pPr marL="285750" lvl="0" indent="-28575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bg1">
                    <a:lumMod val="95000"/>
                  </a:schemeClr>
                </a:solidFill>
                <a:latin typeface="Chalkduster"/>
              </a:rPr>
              <a:t>MEJORA ESTÉTICA DEL PATIO: “pintar los muros del patio de colores”.</a:t>
            </a:r>
          </a:p>
          <a:p>
            <a:pPr marL="285750" lvl="0" indent="-28575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bg1">
                    <a:lumMod val="95000"/>
                  </a:schemeClr>
                </a:solidFill>
                <a:latin typeface="Chalkduster"/>
              </a:rPr>
              <a:t>ZONAS DE SOMBRA  Y RESGUARDO PARA LA LLUVIA: “más sombra”, “zonas techadas para utilizar el patio cuando llueve”.</a:t>
            </a:r>
          </a:p>
          <a:p>
            <a:pPr marL="285750" lvl="0" indent="-285750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bg1">
                    <a:lumMod val="95000"/>
                  </a:schemeClr>
                </a:solidFill>
                <a:latin typeface="Chalkduster"/>
              </a:rPr>
              <a:t>INCORPORACIÓN DE JUEGOS: “de puntería”, “zona de escalada”, “elementos de juego como camiones”, “circuito de chapas”, “sistema solar en el suelo”, “pizarras con formas en las paredes”, “pintar ajedrez”,  “pintar un </a:t>
            </a:r>
            <a:r>
              <a:rPr lang="es-ES" sz="2000" dirty="0" err="1">
                <a:solidFill>
                  <a:schemeClr val="bg1">
                    <a:lumMod val="95000"/>
                  </a:schemeClr>
                </a:solidFill>
                <a:latin typeface="Chalkduster"/>
              </a:rPr>
              <a:t>twister</a:t>
            </a:r>
            <a:r>
              <a:rPr lang="es-ES" sz="2000" dirty="0">
                <a:solidFill>
                  <a:schemeClr val="bg1">
                    <a:lumMod val="95000"/>
                  </a:schemeClr>
                </a:solidFill>
                <a:latin typeface="Chalkduster"/>
              </a:rPr>
              <a:t>”. </a:t>
            </a:r>
            <a:endParaRPr lang="es-ES" sz="2400" dirty="0">
              <a:solidFill>
                <a:schemeClr val="bg1">
                  <a:lumMod val="95000"/>
                </a:schemeClr>
              </a:solidFill>
              <a:latin typeface="Chalkduster"/>
            </a:endParaRPr>
          </a:p>
        </p:txBody>
      </p:sp>
    </p:spTree>
    <p:extLst>
      <p:ext uri="{BB962C8B-B14F-4D97-AF65-F5344CB8AC3E}">
        <p14:creationId xmlns:p14="http://schemas.microsoft.com/office/powerpoint/2010/main" val="818733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55576" y="116632"/>
            <a:ext cx="8182030" cy="1296144"/>
          </a:xfrm>
        </p:spPr>
        <p:txBody>
          <a:bodyPr>
            <a:noAutofit/>
          </a:bodyPr>
          <a:lstStyle/>
          <a:p>
            <a:pPr algn="ctr"/>
            <a:r>
              <a:rPr lang="es-ES" sz="4800" dirty="0">
                <a:solidFill>
                  <a:schemeClr val="bg1"/>
                </a:solidFill>
                <a:latin typeface="Chalkduster" panose="03050602040202020205" pitchFamily="66" charset="0"/>
              </a:rPr>
              <a:t>Encuestas</a:t>
            </a:r>
            <a:br>
              <a:rPr lang="es-ES" sz="4000" dirty="0">
                <a:solidFill>
                  <a:schemeClr val="bg1"/>
                </a:solidFill>
                <a:latin typeface="Chalkduster" panose="03050602040202020205" pitchFamily="66" charset="0"/>
              </a:rPr>
            </a:br>
            <a:r>
              <a:rPr lang="es-ES" sz="3600" dirty="0">
                <a:solidFill>
                  <a:schemeClr val="bg1"/>
                </a:solidFill>
                <a:latin typeface="Chalkduster" panose="03050602040202020205" pitchFamily="66" charset="0"/>
              </a:rPr>
              <a:t>¿Qué piensan los adultos?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4427984" y="1558533"/>
            <a:ext cx="3456384" cy="954107"/>
          </a:xfrm>
          <a:prstGeom prst="rect">
            <a:avLst/>
          </a:prstGeom>
          <a:solidFill>
            <a:srgbClr val="93CDDD">
              <a:alpha val="5607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2800" dirty="0">
                <a:solidFill>
                  <a:schemeClr val="bg1"/>
                </a:solidFill>
                <a:latin typeface="Chalkduster" panose="03050602040202020205" pitchFamily="66" charset="0"/>
              </a:rPr>
              <a:t>Disenso docentes/AMPA</a:t>
            </a:r>
            <a:endParaRPr lang="es-ES" sz="1400" dirty="0">
              <a:solidFill>
                <a:schemeClr val="bg1"/>
              </a:solidFill>
              <a:latin typeface="Chalkduster" panose="03050602040202020205" pitchFamily="66" charset="0"/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4427984" y="2564904"/>
            <a:ext cx="4525137" cy="2031325"/>
          </a:xfrm>
          <a:prstGeom prst="rect">
            <a:avLst/>
          </a:prstGeom>
          <a:solidFill>
            <a:srgbClr val="93CDDD">
              <a:alpha val="56078"/>
            </a:srgbClr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chemeClr val="bg1"/>
                </a:solidFill>
                <a:latin typeface="Chalkduster"/>
              </a:rPr>
              <a:t>Patio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dirty="0">
                <a:solidFill>
                  <a:schemeClr val="bg1"/>
                </a:solidFill>
                <a:latin typeface="Chalkduster"/>
              </a:rPr>
              <a:t>Incorporación de elementos de juego (mobiliario)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dirty="0">
                <a:solidFill>
                  <a:schemeClr val="bg1"/>
                </a:solidFill>
                <a:latin typeface="Chalkduster"/>
              </a:rPr>
              <a:t>“Merma espacio” dicen profes.</a:t>
            </a:r>
          </a:p>
          <a:p>
            <a:r>
              <a:rPr lang="es-ES" dirty="0">
                <a:solidFill>
                  <a:schemeClr val="bg1"/>
                </a:solidFill>
                <a:latin typeface="Chalkduster"/>
              </a:rPr>
              <a:t>Acceso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  <a:latin typeface="Chalkduster"/>
              </a:rPr>
              <a:t>Incorporación de acceso al centro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olidFill>
                  <a:schemeClr val="bg1"/>
                </a:solidFill>
                <a:latin typeface="Chalkduster"/>
              </a:rPr>
              <a:t>“Con muro y puerta” dicen profes</a:t>
            </a:r>
          </a:p>
        </p:txBody>
      </p:sp>
      <p:sp>
        <p:nvSpPr>
          <p:cNvPr id="9" name="8 CuadroTexto"/>
          <p:cNvSpPr txBox="1"/>
          <p:nvPr/>
        </p:nvSpPr>
        <p:spPr>
          <a:xfrm>
            <a:off x="323528" y="1558533"/>
            <a:ext cx="3816424" cy="646331"/>
          </a:xfrm>
          <a:prstGeom prst="rect">
            <a:avLst/>
          </a:prstGeom>
          <a:solidFill>
            <a:srgbClr val="FF6600">
              <a:alpha val="56078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chemeClr val="bg1"/>
                </a:solidFill>
                <a:latin typeface="Chalkduster" panose="03050602040202020205" pitchFamily="66" charset="0"/>
              </a:rPr>
              <a:t>Debilidades</a:t>
            </a:r>
            <a:endParaRPr lang="es-ES" sz="3200" dirty="0">
              <a:solidFill>
                <a:schemeClr val="bg1"/>
              </a:solidFill>
              <a:latin typeface="Chalkduster" panose="03050602040202020205" pitchFamily="66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23528" y="2307644"/>
            <a:ext cx="3816424" cy="4093428"/>
          </a:xfrm>
          <a:prstGeom prst="rect">
            <a:avLst/>
          </a:prstGeom>
          <a:solidFill>
            <a:srgbClr val="FF6600">
              <a:alpha val="56078"/>
            </a:srgbClr>
          </a:solidFill>
        </p:spPr>
        <p:txBody>
          <a:bodyPr wrap="square" rtlCol="0">
            <a:spAutoFit/>
          </a:bodyPr>
          <a:lstStyle/>
          <a:p>
            <a:r>
              <a:rPr lang="es-ES" sz="2000" dirty="0">
                <a:solidFill>
                  <a:schemeClr val="bg1"/>
                </a:solidFill>
                <a:latin typeface="Chalkduster"/>
              </a:rPr>
              <a:t>Patio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schemeClr val="bg1"/>
                </a:solidFill>
                <a:latin typeface="Chalkduster"/>
              </a:rPr>
              <a:t>Es pequeño.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schemeClr val="bg1"/>
                </a:solidFill>
                <a:latin typeface="Chalkduster"/>
              </a:rPr>
              <a:t>Genera conflictos de uso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schemeClr val="bg1"/>
                </a:solidFill>
                <a:latin typeface="Chalkduster"/>
              </a:rPr>
              <a:t>Las canchas generan conflictos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schemeClr val="bg1"/>
                </a:solidFill>
                <a:latin typeface="Chalkduster"/>
              </a:rPr>
              <a:t>Las niñas ocupan espacios </a:t>
            </a:r>
            <a:r>
              <a:rPr lang="es-ES" sz="2000" dirty="0" err="1">
                <a:solidFill>
                  <a:schemeClr val="bg1"/>
                </a:solidFill>
                <a:latin typeface="Chalkduster"/>
              </a:rPr>
              <a:t>perifericos</a:t>
            </a:r>
            <a:r>
              <a:rPr lang="es-ES" sz="2000" dirty="0">
                <a:solidFill>
                  <a:schemeClr val="bg1"/>
                </a:solidFill>
                <a:latin typeface="Chalkduster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schemeClr val="bg1"/>
                </a:solidFill>
                <a:latin typeface="Chalkduster"/>
              </a:rPr>
              <a:t>Falta protección sol/lluvia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sz="2000" dirty="0">
                <a:solidFill>
                  <a:schemeClr val="bg1"/>
                </a:solidFill>
                <a:latin typeface="Chalkduster"/>
              </a:rPr>
              <a:t>Es “gris”, “feo”.</a:t>
            </a:r>
          </a:p>
          <a:p>
            <a:r>
              <a:rPr lang="es-ES" sz="2000" dirty="0">
                <a:solidFill>
                  <a:schemeClr val="bg1"/>
                </a:solidFill>
                <a:latin typeface="Chalkduster"/>
              </a:rPr>
              <a:t>Acceso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000" dirty="0">
                <a:solidFill>
                  <a:schemeClr val="bg1"/>
                </a:solidFill>
                <a:latin typeface="Chalkduster"/>
              </a:rPr>
              <a:t>Falta de mantenimiento (alcorques, bancos, maceteros)</a:t>
            </a:r>
          </a:p>
        </p:txBody>
      </p:sp>
      <p:sp>
        <p:nvSpPr>
          <p:cNvPr id="12" name="11 CuadroTexto"/>
          <p:cNvSpPr txBox="1"/>
          <p:nvPr/>
        </p:nvSpPr>
        <p:spPr>
          <a:xfrm>
            <a:off x="4427984" y="4725144"/>
            <a:ext cx="3168352" cy="584775"/>
          </a:xfrm>
          <a:prstGeom prst="rect">
            <a:avLst/>
          </a:prstGeom>
          <a:solidFill>
            <a:srgbClr val="9BBB59">
              <a:alpha val="56078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ES" sz="3200" dirty="0">
                <a:solidFill>
                  <a:schemeClr val="bg1"/>
                </a:solidFill>
                <a:latin typeface="Chalkduster" panose="03050602040202020205" pitchFamily="66" charset="0"/>
              </a:rPr>
              <a:t>Consenso</a:t>
            </a:r>
            <a:endParaRPr lang="es-ES" sz="1600" dirty="0">
              <a:solidFill>
                <a:schemeClr val="bg1"/>
              </a:solidFill>
              <a:latin typeface="Chalkduster" panose="03050602040202020205" pitchFamily="66" charset="0"/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427984" y="5383668"/>
            <a:ext cx="4525137" cy="1200329"/>
          </a:xfrm>
          <a:prstGeom prst="rect">
            <a:avLst/>
          </a:prstGeom>
          <a:solidFill>
            <a:srgbClr val="9BBB59">
              <a:alpha val="56078"/>
            </a:srgbClr>
          </a:solidFill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dirty="0">
                <a:solidFill>
                  <a:schemeClr val="bg1"/>
                </a:solidFill>
                <a:latin typeface="Chalkduster"/>
              </a:rPr>
              <a:t>Patio: Incorporación de elementos de juego en paredes y suelo.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es-ES" dirty="0">
                <a:solidFill>
                  <a:schemeClr val="bg1"/>
                </a:solidFill>
                <a:latin typeface="Chalkduster"/>
              </a:rPr>
              <a:t>Acceso: Poner bancos, </a:t>
            </a:r>
            <a:r>
              <a:rPr lang="es-ES" dirty="0" err="1">
                <a:solidFill>
                  <a:schemeClr val="bg1"/>
                </a:solidFill>
                <a:latin typeface="Chalkduster"/>
              </a:rPr>
              <a:t>aparcabicis</a:t>
            </a:r>
            <a:r>
              <a:rPr lang="es-ES" dirty="0">
                <a:solidFill>
                  <a:schemeClr val="bg1"/>
                </a:solidFill>
                <a:latin typeface="Chalkduster"/>
              </a:rPr>
              <a:t> y techado</a:t>
            </a:r>
          </a:p>
        </p:txBody>
      </p:sp>
    </p:spTree>
    <p:extLst>
      <p:ext uri="{BB962C8B-B14F-4D97-AF65-F5344CB8AC3E}">
        <p14:creationId xmlns:p14="http://schemas.microsoft.com/office/powerpoint/2010/main" val="41638204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0855" y="404664"/>
            <a:ext cx="8182030" cy="1296144"/>
          </a:xfrm>
        </p:spPr>
        <p:txBody>
          <a:bodyPr>
            <a:noAutofit/>
          </a:bodyPr>
          <a:lstStyle/>
          <a:p>
            <a:r>
              <a:rPr lang="es-ES" sz="5400" dirty="0">
                <a:solidFill>
                  <a:schemeClr val="bg1"/>
                </a:solidFill>
                <a:latin typeface="Chalkduster" panose="03050602040202020205" pitchFamily="66" charset="0"/>
              </a:rPr>
              <a:t>Observación</a:t>
            </a:r>
            <a:br>
              <a:rPr lang="es-ES" sz="4400" dirty="0">
                <a:solidFill>
                  <a:schemeClr val="bg1"/>
                </a:solidFill>
                <a:latin typeface="Chalkduster" panose="03050602040202020205" pitchFamily="66" charset="0"/>
              </a:rPr>
            </a:br>
            <a:endParaRPr lang="es-ES" sz="4000" dirty="0">
              <a:solidFill>
                <a:schemeClr val="bg1"/>
              </a:solidFill>
              <a:latin typeface="Chalkduster" panose="03050602040202020205" pitchFamily="66" charset="0"/>
            </a:endParaRPr>
          </a:p>
        </p:txBody>
      </p:sp>
      <p:pic>
        <p:nvPicPr>
          <p:cNvPr id="14" name="0 Imagen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3179936"/>
            <a:ext cx="6480720" cy="3561432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737434" y="1052736"/>
            <a:ext cx="7848872" cy="2385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s-ES" dirty="0">
                <a:solidFill>
                  <a:schemeClr val="bg1"/>
                </a:solidFill>
                <a:latin typeface="Chalkduster"/>
              </a:rPr>
              <a:t>ADAPTACION A LA FALTA DE ESPACIO: Se sobreponen usos que coexisten en un equilibrio inestable (varias pachangas, paseos, otros juegos de pelota) especialmente en los espacios centrales (canchas 70% superficie).</a:t>
            </a:r>
          </a:p>
          <a:p>
            <a:r>
              <a:rPr lang="es-ES" dirty="0">
                <a:solidFill>
                  <a:schemeClr val="bg1"/>
                </a:solidFill>
                <a:latin typeface="Chalkduster"/>
              </a:rPr>
              <a:t>SEGREGACION DE NIÑAS: especialmente de los espacios deportivos donde no están presentes. La niñas ocupan espacios periféricos (junto con otros niños o solas).</a:t>
            </a:r>
          </a:p>
          <a:p>
            <a:endParaRPr lang="es-ES" dirty="0">
              <a:solidFill>
                <a:schemeClr val="bg1"/>
              </a:solidFill>
            </a:endParaRPr>
          </a:p>
        </p:txBody>
      </p:sp>
      <p:sp>
        <p:nvSpPr>
          <p:cNvPr id="5" name="4 Elipse"/>
          <p:cNvSpPr/>
          <p:nvPr/>
        </p:nvSpPr>
        <p:spPr>
          <a:xfrm>
            <a:off x="3131840" y="4725144"/>
            <a:ext cx="432048" cy="1368152"/>
          </a:xfrm>
          <a:prstGeom prst="ellipse">
            <a:avLst/>
          </a:prstGeom>
          <a:noFill/>
          <a:ln w="38100">
            <a:solidFill>
              <a:srgbClr val="FF33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3600"/>
          </a:p>
        </p:txBody>
      </p:sp>
    </p:spTree>
    <p:extLst>
      <p:ext uri="{BB962C8B-B14F-4D97-AF65-F5344CB8AC3E}">
        <p14:creationId xmlns:p14="http://schemas.microsoft.com/office/powerpoint/2010/main" val="1973205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844" y="2852936"/>
            <a:ext cx="2952328" cy="2952328"/>
          </a:xfrm>
          <a:prstGeom prst="rect">
            <a:avLst/>
          </a:prstGeom>
        </p:spPr>
      </p:pic>
      <p:sp>
        <p:nvSpPr>
          <p:cNvPr id="6" name="5 CuadroTexto"/>
          <p:cNvSpPr txBox="1"/>
          <p:nvPr/>
        </p:nvSpPr>
        <p:spPr>
          <a:xfrm>
            <a:off x="1403648" y="836712"/>
            <a:ext cx="64807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solidFill>
                  <a:srgbClr val="FF6600"/>
                </a:solidFill>
                <a:latin typeface="Chalkduster" panose="03050602040202020205" pitchFamily="66" charset="0"/>
              </a:rPr>
              <a:t>SENTIR EL ESPACIO</a:t>
            </a:r>
          </a:p>
        </p:txBody>
      </p:sp>
    </p:spTree>
    <p:extLst>
      <p:ext uri="{BB962C8B-B14F-4D97-AF65-F5344CB8AC3E}">
        <p14:creationId xmlns:p14="http://schemas.microsoft.com/office/powerpoint/2010/main" val="9074714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uadroTexto"/>
          <p:cNvSpPr txBox="1"/>
          <p:nvPr/>
        </p:nvSpPr>
        <p:spPr>
          <a:xfrm>
            <a:off x="323528" y="143936"/>
            <a:ext cx="6480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>
                <a:solidFill>
                  <a:srgbClr val="FF6600"/>
                </a:solidFill>
                <a:latin typeface="Chalkduster" panose="03050602040202020205" pitchFamily="66" charset="0"/>
              </a:rPr>
              <a:t>SOÑAR</a:t>
            </a: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 t="42650"/>
          <a:stretch/>
        </p:blipFill>
        <p:spPr>
          <a:xfrm>
            <a:off x="107504" y="1180440"/>
            <a:ext cx="9060846" cy="512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13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CuadroTexto"/>
          <p:cNvSpPr txBox="1"/>
          <p:nvPr/>
        </p:nvSpPr>
        <p:spPr>
          <a:xfrm>
            <a:off x="467544" y="129406"/>
            <a:ext cx="64807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>
                <a:solidFill>
                  <a:srgbClr val="FF6600"/>
                </a:solidFill>
                <a:latin typeface="Chalkduster" panose="03050602040202020205" pitchFamily="66" charset="0"/>
              </a:rPr>
              <a:t>JUGAR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25996" y="1776028"/>
            <a:ext cx="5807968" cy="4355976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798930"/>
            <a:ext cx="4644008" cy="348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6371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572000" y="620688"/>
            <a:ext cx="38164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6600"/>
                </a:solidFill>
                <a:latin typeface="Chalkduster" panose="03050602040202020205" pitchFamily="66" charset="0"/>
              </a:rPr>
              <a:t>UN TAPIZ PARA BAILAR</a:t>
            </a:r>
          </a:p>
          <a:p>
            <a:endParaRPr lang="es-ES" dirty="0">
              <a:solidFill>
                <a:srgbClr val="FF6600"/>
              </a:solidFill>
              <a:latin typeface="Chalkduster" panose="03050602040202020205" pitchFamily="66" charset="0"/>
            </a:endParaRPr>
          </a:p>
          <a:p>
            <a:r>
              <a:rPr lang="es-ES" dirty="0">
                <a:solidFill>
                  <a:srgbClr val="FF6600"/>
                </a:solidFill>
                <a:latin typeface="Chalkduster" panose="03050602040202020205" pitchFamily="66" charset="0"/>
              </a:rPr>
              <a:t>UNA PISCINA</a:t>
            </a:r>
          </a:p>
          <a:p>
            <a:endParaRPr lang="es-ES" dirty="0">
              <a:solidFill>
                <a:srgbClr val="FF6600"/>
              </a:solidFill>
              <a:latin typeface="Chalkduster" panose="03050602040202020205" pitchFamily="66" charset="0"/>
            </a:endParaRPr>
          </a:p>
          <a:p>
            <a:r>
              <a:rPr lang="es-ES" dirty="0">
                <a:solidFill>
                  <a:srgbClr val="FF6600"/>
                </a:solidFill>
                <a:latin typeface="Chalkduster" panose="03050602040202020205" pitchFamily="66" charset="0"/>
              </a:rPr>
              <a:t>BANCOS</a:t>
            </a:r>
          </a:p>
          <a:p>
            <a:endParaRPr lang="es-ES" dirty="0">
              <a:solidFill>
                <a:srgbClr val="FF6600"/>
              </a:solidFill>
              <a:latin typeface="Chalkduster" panose="03050602040202020205" pitchFamily="66" charset="0"/>
            </a:endParaRPr>
          </a:p>
          <a:p>
            <a:r>
              <a:rPr lang="es-ES" dirty="0">
                <a:solidFill>
                  <a:srgbClr val="FF6600"/>
                </a:solidFill>
                <a:latin typeface="Chalkduster" panose="03050602040202020205" pitchFamily="66" charset="0"/>
              </a:rPr>
              <a:t>GRADAS BLANDITAS</a:t>
            </a:r>
          </a:p>
          <a:p>
            <a:endParaRPr lang="es-ES" dirty="0">
              <a:solidFill>
                <a:srgbClr val="FF6600"/>
              </a:solidFill>
              <a:latin typeface="Chalkduster" panose="03050602040202020205" pitchFamily="66" charset="0"/>
            </a:endParaRPr>
          </a:p>
          <a:p>
            <a:r>
              <a:rPr lang="es-ES" dirty="0">
                <a:solidFill>
                  <a:srgbClr val="FF6600"/>
                </a:solidFill>
                <a:latin typeface="Chalkduster" panose="03050602040202020205" pitchFamily="66" charset="0"/>
              </a:rPr>
              <a:t>COLORES</a:t>
            </a:r>
          </a:p>
          <a:p>
            <a:endParaRPr lang="es-ES" dirty="0">
              <a:solidFill>
                <a:srgbClr val="FF6600"/>
              </a:solidFill>
              <a:latin typeface="Chalkduster" panose="03050602040202020205" pitchFamily="66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3" y="62630"/>
            <a:ext cx="9121013" cy="684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4700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251520" y="44624"/>
            <a:ext cx="92170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6600"/>
                </a:solidFill>
                <a:latin typeface="Chalkduster" panose="03050602040202020205" pitchFamily="66" charset="0"/>
              </a:rPr>
              <a:t>JUEGO DE PUNTERÍA, TWISTER, CIRCUITO EN EL SUELO, TIROLINA, TOBOGÁN, ESPANTAPÁJAROS, COLUMPIOS, PORTERÍAS, SUELO BLANDO, TOBOGÁN, TIPI, ÁRBOLES, COLOR, PIZARRA, SOMBRA, BANCOS, SELVA</a:t>
            </a:r>
          </a:p>
          <a:p>
            <a:endParaRPr lang="es-ES" dirty="0">
              <a:solidFill>
                <a:srgbClr val="FF6600"/>
              </a:solidFill>
              <a:latin typeface="Chalkduster" panose="03050602040202020205" pitchFamily="66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00"/>
          <a:stretch/>
        </p:blipFill>
        <p:spPr>
          <a:xfrm>
            <a:off x="0" y="980728"/>
            <a:ext cx="9144000" cy="587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2192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938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7599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251520" y="44624"/>
            <a:ext cx="80711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6600"/>
                </a:solidFill>
                <a:latin typeface="Chalkduster" panose="03050602040202020205" pitchFamily="66" charset="0"/>
              </a:rPr>
              <a:t>MARQUESINA , APARCABICIS, CANASTA, VEGETACIÓN, BANCOS, BALANCÍN, FLORES, COLOR, RULETA, ALCORQUES, DESPLAZAR MACETEROS, PINTAR PUERTA Y FACHADA, JUEGOS EN EL SUELO. 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00" b="12201"/>
          <a:stretch/>
        </p:blipFill>
        <p:spPr>
          <a:xfrm>
            <a:off x="-900608" y="1487605"/>
            <a:ext cx="10133384" cy="478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0156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8378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1187624" y="1268760"/>
            <a:ext cx="64807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5400" dirty="0">
                <a:solidFill>
                  <a:srgbClr val="FF6600"/>
                </a:solidFill>
                <a:latin typeface="Chalkduster" panose="03050602040202020205" pitchFamily="66" charset="0"/>
              </a:rPr>
              <a:t>MATERIALIZAR LOS DESEOS</a:t>
            </a:r>
          </a:p>
        </p:txBody>
      </p:sp>
      <p:pic>
        <p:nvPicPr>
          <p:cNvPr id="7" name="6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548" y="3212976"/>
            <a:ext cx="2276872" cy="2276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060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-1044624" y="-10498"/>
            <a:ext cx="1125450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DE LA CALLE AL HUERTO</a:t>
            </a:r>
          </a:p>
          <a:p>
            <a:pPr algn="ctr"/>
            <a:r>
              <a:rPr lang="es-ES" sz="3600" dirty="0">
                <a:solidFill>
                  <a:srgbClr val="00B050"/>
                </a:solidFill>
                <a:latin typeface="Chalkduster" panose="03050602040202020205" pitchFamily="66" charset="0"/>
              </a:rPr>
              <a:t>LÍNEAS LÚDICAS</a:t>
            </a:r>
          </a:p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JUEGOS, VEGETACIÓN, MOBILIARIO</a:t>
            </a:r>
          </a:p>
          <a:p>
            <a:pPr algn="ctr"/>
            <a:r>
              <a:rPr lang="es-ES" sz="3600" dirty="0">
                <a:solidFill>
                  <a:srgbClr val="92D050"/>
                </a:solidFill>
                <a:latin typeface="Chalkduster" panose="03050602040202020205" pitchFamily="66" charset="0"/>
              </a:rPr>
              <a:t>SOÑAR, JUGAR, APRENDER</a:t>
            </a:r>
          </a:p>
          <a:p>
            <a:pPr algn="ctr"/>
            <a:r>
              <a:rPr lang="es-ES" sz="3600" dirty="0">
                <a:solidFill>
                  <a:srgbClr val="FFC000"/>
                </a:solidFill>
                <a:latin typeface="Chalkduster" panose="03050602040202020205" pitchFamily="66" charset="0"/>
              </a:rPr>
              <a:t>MADERA, PINTURA, PLANTAS</a:t>
            </a:r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25" t="27802" r="18188" b="28939"/>
          <a:stretch/>
        </p:blipFill>
        <p:spPr>
          <a:xfrm>
            <a:off x="251520" y="2924944"/>
            <a:ext cx="8388936" cy="429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0294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2 CuadroTexto"/>
          <p:cNvSpPr txBox="1"/>
          <p:nvPr/>
        </p:nvSpPr>
        <p:spPr>
          <a:xfrm>
            <a:off x="-1044623" y="20748"/>
            <a:ext cx="1125450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DE LA CALLE ….</a:t>
            </a:r>
            <a:endParaRPr lang="es-ES" sz="3600" dirty="0">
              <a:solidFill>
                <a:srgbClr val="92D050"/>
              </a:solidFill>
              <a:latin typeface="Chalkduster" panose="03050602040202020205" pitchFamily="66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18"/>
          <a:stretch/>
        </p:blipFill>
        <p:spPr>
          <a:xfrm>
            <a:off x="-27466" y="693306"/>
            <a:ext cx="9220188" cy="6561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8955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-108521" y="116632"/>
            <a:ext cx="9517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UNA LÍNEA DE SOMBRA Y JUEGOS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8" y="762963"/>
            <a:ext cx="913824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79040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  <p:sp>
        <p:nvSpPr>
          <p:cNvPr id="6" name="2 CuadroTexto"/>
          <p:cNvSpPr txBox="1"/>
          <p:nvPr/>
        </p:nvSpPr>
        <p:spPr>
          <a:xfrm>
            <a:off x="-108521" y="116632"/>
            <a:ext cx="95175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QUE CUANDO ENTRA EN EL COLE SE CONVIERTE EN….</a:t>
            </a:r>
          </a:p>
        </p:txBody>
      </p:sp>
    </p:spTree>
    <p:extLst>
      <p:ext uri="{BB962C8B-B14F-4D97-AF65-F5344CB8AC3E}">
        <p14:creationId xmlns:p14="http://schemas.microsoft.com/office/powerpoint/2010/main" val="42768583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CuadroTexto"/>
          <p:cNvSpPr txBox="1"/>
          <p:nvPr/>
        </p:nvSpPr>
        <p:spPr>
          <a:xfrm>
            <a:off x="-186753" y="116632"/>
            <a:ext cx="95175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SOPORTE PARA</a:t>
            </a:r>
          </a:p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PERCHERO, BANCO, JUEGOS, SOMBRA…</a:t>
            </a:r>
          </a:p>
          <a:p>
            <a:pPr algn="ctr"/>
            <a:endParaRPr lang="es-ES" sz="3600" dirty="0">
              <a:solidFill>
                <a:srgbClr val="FF6600"/>
              </a:solidFill>
              <a:latin typeface="Chalkduster" panose="03050602040202020205" pitchFamily="66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6216"/>
            <a:ext cx="9144000" cy="50817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1749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755576" y="332656"/>
            <a:ext cx="720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A SU PASO LOS MUROS SE TRANSFORMAN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1450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8943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-324544" y="32657"/>
            <a:ext cx="951750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EN PORTERÍAS, LIENZO LIBRE</a:t>
            </a:r>
          </a:p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ROCÓDROMO CASERO,</a:t>
            </a:r>
          </a:p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SOPORTE DE JUEGOS…</a:t>
            </a: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6983"/>
            <a:ext cx="9144000" cy="515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313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CuadroTexto"/>
          <p:cNvSpPr txBox="1"/>
          <p:nvPr/>
        </p:nvSpPr>
        <p:spPr>
          <a:xfrm>
            <a:off x="3338834" y="91989"/>
            <a:ext cx="288934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600" dirty="0">
                <a:solidFill>
                  <a:schemeClr val="bg1"/>
                </a:solidFill>
                <a:latin typeface="Chalkduster" panose="03050602040202020205" pitchFamily="66" charset="0"/>
              </a:rPr>
              <a:t>PREPARADOS PARA</a:t>
            </a:r>
          </a:p>
          <a:p>
            <a:r>
              <a:rPr lang="es-ES" sz="2600" dirty="0">
                <a:solidFill>
                  <a:schemeClr val="bg1"/>
                </a:solidFill>
                <a:latin typeface="Chalkduster" panose="03050602040202020205" pitchFamily="66" charset="0"/>
              </a:rPr>
              <a:t>UN PASEO  POR EL </a:t>
            </a:r>
          </a:p>
          <a:p>
            <a:r>
              <a:rPr lang="es-ES" sz="2600" dirty="0">
                <a:solidFill>
                  <a:schemeClr val="bg1"/>
                </a:solidFill>
                <a:latin typeface="Chalkduster" panose="03050602040202020205" pitchFamily="66" charset="0"/>
              </a:rPr>
              <a:t>PATIO</a:t>
            </a:r>
          </a:p>
        </p:txBody>
      </p:sp>
      <p:pic>
        <p:nvPicPr>
          <p:cNvPr id="10" name="Marcador de contenido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321496"/>
            <a:ext cx="6048673" cy="4536504"/>
          </a:xfr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72007"/>
            <a:ext cx="3191338" cy="2393503"/>
          </a:xfrm>
          <a:prstGeom prst="rect">
            <a:avLst/>
          </a:prstGeom>
        </p:spPr>
      </p:pic>
      <p:sp>
        <p:nvSpPr>
          <p:cNvPr id="8" name="2 CuadroTexto"/>
          <p:cNvSpPr txBox="1"/>
          <p:nvPr/>
        </p:nvSpPr>
        <p:spPr>
          <a:xfrm>
            <a:off x="6048674" y="2321496"/>
            <a:ext cx="3095326" cy="2092881"/>
          </a:xfrm>
          <a:prstGeom prst="rect">
            <a:avLst/>
          </a:prstGeom>
          <a:solidFill>
            <a:srgbClr val="FF6600"/>
          </a:solidFill>
        </p:spPr>
        <p:txBody>
          <a:bodyPr wrap="square" rtlCol="0">
            <a:spAutoFit/>
          </a:bodyPr>
          <a:lstStyle/>
          <a:p>
            <a:r>
              <a:rPr lang="es-ES" sz="2600" dirty="0">
                <a:solidFill>
                  <a:schemeClr val="bg1"/>
                </a:solidFill>
                <a:latin typeface="Chalkduster" panose="03050602040202020205" pitchFamily="66" charset="0"/>
              </a:rPr>
              <a:t>      </a:t>
            </a:r>
          </a:p>
          <a:p>
            <a:r>
              <a:rPr lang="es-ES" sz="2600" dirty="0">
                <a:solidFill>
                  <a:schemeClr val="bg1"/>
                </a:solidFill>
                <a:latin typeface="Chalkduster" panose="03050602040202020205" pitchFamily="66" charset="0"/>
              </a:rPr>
              <a:t>EL PATIO    GRANDE</a:t>
            </a:r>
          </a:p>
          <a:p>
            <a:endParaRPr lang="es-ES" sz="2600" dirty="0">
              <a:solidFill>
                <a:schemeClr val="bg1"/>
              </a:solidFill>
              <a:latin typeface="Chalkduster" panose="03050602040202020205" pitchFamily="66" charset="0"/>
            </a:endParaRPr>
          </a:p>
          <a:p>
            <a:endParaRPr lang="es-ES" sz="2600" dirty="0">
              <a:solidFill>
                <a:schemeClr val="bg1"/>
              </a:solidFill>
              <a:latin typeface="Chalkduster" panose="03050602040202020205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554463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1624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569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6187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51"/>
          <a:stretch/>
        </p:blipFill>
        <p:spPr>
          <a:xfrm>
            <a:off x="0" y="1196752"/>
            <a:ext cx="9144000" cy="5661248"/>
          </a:xfrm>
          <a:prstGeom prst="rect">
            <a:avLst/>
          </a:prstGeom>
        </p:spPr>
      </p:pic>
      <p:sp>
        <p:nvSpPr>
          <p:cNvPr id="8" name="2 CuadroTexto"/>
          <p:cNvSpPr txBox="1"/>
          <p:nvPr/>
        </p:nvSpPr>
        <p:spPr>
          <a:xfrm>
            <a:off x="-324544" y="32657"/>
            <a:ext cx="951750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ESA LÍNEA DIVIDE EL PATIO EN ZONAS </a:t>
            </a:r>
          </a:p>
        </p:txBody>
      </p:sp>
    </p:spTree>
    <p:extLst>
      <p:ext uri="{BB962C8B-B14F-4D97-AF65-F5344CB8AC3E}">
        <p14:creationId xmlns:p14="http://schemas.microsoft.com/office/powerpoint/2010/main" val="328294834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76"/>
          <a:stretch/>
        </p:blipFill>
        <p:spPr>
          <a:xfrm>
            <a:off x="2569" y="731979"/>
            <a:ext cx="9144000" cy="6126021"/>
          </a:xfrm>
          <a:prstGeom prst="rect">
            <a:avLst/>
          </a:prstGeom>
        </p:spPr>
      </p:pic>
      <p:sp>
        <p:nvSpPr>
          <p:cNvPr id="6" name="2 CuadroTexto"/>
          <p:cNvSpPr txBox="1"/>
          <p:nvPr/>
        </p:nvSpPr>
        <p:spPr>
          <a:xfrm>
            <a:off x="-324544" y="32657"/>
            <a:ext cx="9517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PARA SIEMPRE APRENDER JUGANDO</a:t>
            </a:r>
          </a:p>
        </p:txBody>
      </p:sp>
    </p:spTree>
    <p:extLst>
      <p:ext uri="{BB962C8B-B14F-4D97-AF65-F5344CB8AC3E}">
        <p14:creationId xmlns:p14="http://schemas.microsoft.com/office/powerpoint/2010/main" val="30087531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4139952" y="548680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VEN A DISFRUTAR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7424" b="15975"/>
          <a:stretch/>
        </p:blipFill>
        <p:spPr>
          <a:xfrm>
            <a:off x="0" y="0"/>
            <a:ext cx="9144000" cy="695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5180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126"/>
            <a:ext cx="9144000" cy="681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06397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2555776" y="260648"/>
            <a:ext cx="6840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PARA TERMINAR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" t="-17889" r="-284" b="3993"/>
          <a:stretch/>
        </p:blipFill>
        <p:spPr>
          <a:xfrm>
            <a:off x="-6626" y="-811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8901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521" y="0"/>
            <a:ext cx="5025143" cy="6858000"/>
          </a:xfrm>
          <a:prstGeom prst="rect">
            <a:avLst/>
          </a:prstGeom>
        </p:spPr>
      </p:pic>
      <p:sp>
        <p:nvSpPr>
          <p:cNvPr id="4" name="2 CuadroTexto"/>
          <p:cNvSpPr txBox="1"/>
          <p:nvPr/>
        </p:nvSpPr>
        <p:spPr>
          <a:xfrm>
            <a:off x="2267744" y="476672"/>
            <a:ext cx="9517505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UNIENDO </a:t>
            </a:r>
          </a:p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LA CALLE </a:t>
            </a:r>
          </a:p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CON EL HUERTO </a:t>
            </a:r>
          </a:p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A TRAVÉS DE </a:t>
            </a:r>
          </a:p>
          <a:p>
            <a:pPr algn="ctr"/>
            <a:endParaRPr lang="es-ES" sz="3600" dirty="0">
              <a:solidFill>
                <a:srgbClr val="FF6600"/>
              </a:solidFill>
              <a:latin typeface="Chalkduster" panose="03050602040202020205" pitchFamily="66" charset="0"/>
            </a:endParaRPr>
          </a:p>
          <a:p>
            <a:pPr algn="ctr"/>
            <a:r>
              <a:rPr lang="es-ES" sz="3600" dirty="0">
                <a:solidFill>
                  <a:srgbClr val="92D050"/>
                </a:solidFill>
                <a:latin typeface="Chalkduster" panose="03050602040202020205" pitchFamily="66" charset="0"/>
              </a:rPr>
              <a:t>UN JARDÍN </a:t>
            </a:r>
          </a:p>
          <a:p>
            <a:pPr algn="ctr"/>
            <a:r>
              <a:rPr lang="es-ES" sz="3600" dirty="0">
                <a:solidFill>
                  <a:srgbClr val="92D050"/>
                </a:solidFill>
                <a:latin typeface="Chalkduster" panose="03050602040202020205" pitchFamily="66" charset="0"/>
              </a:rPr>
              <a:t>VERTICAL</a:t>
            </a:r>
          </a:p>
          <a:p>
            <a:pPr algn="ctr"/>
            <a:endParaRPr lang="es-ES" sz="3600" dirty="0">
              <a:solidFill>
                <a:srgbClr val="92D050"/>
              </a:solidFill>
              <a:latin typeface="Chalkduster" panose="03050602040202020205" pitchFamily="66" charset="0"/>
            </a:endParaRPr>
          </a:p>
          <a:p>
            <a:pPr algn="ctr"/>
            <a:r>
              <a:rPr lang="es-ES" sz="3600" dirty="0">
                <a:solidFill>
                  <a:srgbClr val="92D050"/>
                </a:solidFill>
                <a:latin typeface="Chalkduster" panose="03050602040202020205" pitchFamily="66" charset="0"/>
              </a:rPr>
              <a:t>EL HUERTO SALE </a:t>
            </a:r>
          </a:p>
          <a:p>
            <a:pPr algn="ctr"/>
            <a:r>
              <a:rPr lang="es-ES" sz="3600" dirty="0">
                <a:solidFill>
                  <a:srgbClr val="92D050"/>
                </a:solidFill>
                <a:latin typeface="Chalkduster" panose="03050602040202020205" pitchFamily="66" charset="0"/>
              </a:rPr>
              <a:t>AL PATIO </a:t>
            </a:r>
          </a:p>
        </p:txBody>
      </p:sp>
    </p:spTree>
    <p:extLst>
      <p:ext uri="{BB962C8B-B14F-4D97-AF65-F5344CB8AC3E}">
        <p14:creationId xmlns:p14="http://schemas.microsoft.com/office/powerpoint/2010/main" val="9381146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2726160"/>
            <a:ext cx="2348880" cy="2348880"/>
          </a:xfrm>
          <a:prstGeom prst="rect">
            <a:avLst/>
          </a:prstGeom>
        </p:spPr>
      </p:pic>
      <p:pic>
        <p:nvPicPr>
          <p:cNvPr id="6" name="5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754" y="2671392"/>
            <a:ext cx="2403648" cy="2403648"/>
          </a:xfrm>
          <a:prstGeom prst="rect">
            <a:avLst/>
          </a:prstGeom>
        </p:spPr>
      </p:pic>
      <p:pic>
        <p:nvPicPr>
          <p:cNvPr id="7" name="4 Marcador de contenido"/>
          <p:cNvPicPr>
            <a:picLocks noGrp="1" noChangeAspect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4496" y="2889995"/>
            <a:ext cx="2376264" cy="1966441"/>
          </a:xfrm>
        </p:spPr>
      </p:pic>
      <p:sp>
        <p:nvSpPr>
          <p:cNvPr id="8" name="7 CuadroTexto"/>
          <p:cNvSpPr txBox="1"/>
          <p:nvPr/>
        </p:nvSpPr>
        <p:spPr>
          <a:xfrm>
            <a:off x="1259632" y="1138793"/>
            <a:ext cx="68407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y PRÓXIMAMENTE</a:t>
            </a:r>
          </a:p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a construir!!!</a:t>
            </a:r>
          </a:p>
        </p:txBody>
      </p:sp>
    </p:spTree>
    <p:extLst>
      <p:ext uri="{BB962C8B-B14F-4D97-AF65-F5344CB8AC3E}">
        <p14:creationId xmlns:p14="http://schemas.microsoft.com/office/powerpoint/2010/main" val="3769937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6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6839744" y="0"/>
            <a:ext cx="2304256" cy="2893100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endParaRPr lang="es-ES" sz="2600" dirty="0">
              <a:solidFill>
                <a:schemeClr val="bg1"/>
              </a:solidFill>
              <a:latin typeface="Chalkduster" panose="03050602040202020205" pitchFamily="66" charset="0"/>
            </a:endParaRPr>
          </a:p>
          <a:p>
            <a:r>
              <a:rPr lang="es-ES" sz="2600" dirty="0">
                <a:solidFill>
                  <a:schemeClr val="bg1"/>
                </a:solidFill>
                <a:latin typeface="Chalkduster" panose="03050602040202020205" pitchFamily="66" charset="0"/>
              </a:rPr>
              <a:t>  EL PATIO                  PEQUEÑO</a:t>
            </a:r>
          </a:p>
          <a:p>
            <a:endParaRPr lang="es-ES" sz="2600" dirty="0">
              <a:solidFill>
                <a:schemeClr val="bg1"/>
              </a:solidFill>
              <a:latin typeface="Chalkduster" panose="03050602040202020205" pitchFamily="66" charset="0"/>
            </a:endParaRPr>
          </a:p>
          <a:p>
            <a:endParaRPr lang="es-ES" sz="2600" dirty="0">
              <a:solidFill>
                <a:schemeClr val="bg1"/>
              </a:solidFill>
              <a:latin typeface="Chalkduster" panose="03050602040202020205" pitchFamily="66" charset="0"/>
            </a:endParaRPr>
          </a:p>
          <a:p>
            <a:endParaRPr lang="es-ES" sz="2600" dirty="0">
              <a:solidFill>
                <a:schemeClr val="bg1"/>
              </a:solidFill>
              <a:latin typeface="Chalkduster" panose="03050602040202020205" pitchFamily="66" charset="0"/>
            </a:endParaRPr>
          </a:p>
          <a:p>
            <a:endParaRPr lang="es-ES" sz="2600" dirty="0">
              <a:solidFill>
                <a:schemeClr val="bg1"/>
              </a:solidFill>
              <a:latin typeface="Chalkduster" panose="03050602040202020205" pitchFamily="66" charset="0"/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5660" y="2548552"/>
            <a:ext cx="7381560" cy="5536170"/>
          </a:xfrm>
          <a:prstGeom prst="rect">
            <a:avLst/>
          </a:prstGeom>
        </p:spPr>
      </p:pic>
      <p:sp>
        <p:nvSpPr>
          <p:cNvPr id="12" name="2 CuadroTexto"/>
          <p:cNvSpPr txBox="1"/>
          <p:nvPr/>
        </p:nvSpPr>
        <p:spPr>
          <a:xfrm>
            <a:off x="0" y="2493380"/>
            <a:ext cx="2225660" cy="1292662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endParaRPr lang="es-ES" sz="2600" dirty="0">
              <a:solidFill>
                <a:schemeClr val="bg1"/>
              </a:solidFill>
              <a:latin typeface="Chalkduster" panose="03050602040202020205" pitchFamily="66" charset="0"/>
            </a:endParaRPr>
          </a:p>
          <a:p>
            <a:r>
              <a:rPr lang="es-ES" sz="2600" dirty="0">
                <a:solidFill>
                  <a:schemeClr val="bg1"/>
                </a:solidFill>
                <a:latin typeface="Chalkduster" panose="03050602040202020205" pitchFamily="66" charset="0"/>
              </a:rPr>
              <a:t>EL HUERTO</a:t>
            </a:r>
          </a:p>
          <a:p>
            <a:endParaRPr lang="es-ES" sz="2600" dirty="0">
              <a:solidFill>
                <a:schemeClr val="bg1"/>
              </a:solidFill>
              <a:latin typeface="Chalkduster" panose="03050602040202020205" pitchFamily="66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0" y="-20256"/>
            <a:ext cx="4566770" cy="2568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8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95101"/>
            <a:ext cx="9429104" cy="6735074"/>
          </a:xfrm>
        </p:spPr>
      </p:pic>
    </p:spTree>
    <p:extLst>
      <p:ext uri="{BB962C8B-B14F-4D97-AF65-F5344CB8AC3E}">
        <p14:creationId xmlns:p14="http://schemas.microsoft.com/office/powerpoint/2010/main" val="90408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285"/>
            <a:ext cx="9144000" cy="653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369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3285"/>
            <a:ext cx="9144000" cy="653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494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043608" y="1124744"/>
            <a:ext cx="7272808" cy="498598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FF6600"/>
                </a:solidFill>
              </a:rPr>
              <a:t> </a:t>
            </a:r>
          </a:p>
          <a:p>
            <a:endParaRPr lang="es-ES" sz="3200" dirty="0">
              <a:solidFill>
                <a:srgbClr val="FF6600"/>
              </a:solidFill>
              <a:latin typeface="Chalkduster" panose="03050602040202020205" pitchFamily="66" charset="0"/>
            </a:endParaRPr>
          </a:p>
          <a:p>
            <a:endParaRPr lang="es-ES" sz="3200" dirty="0">
              <a:solidFill>
                <a:srgbClr val="FF6600"/>
              </a:solidFill>
              <a:latin typeface="Chalkduster" panose="03050602040202020205" pitchFamily="66" charset="0"/>
            </a:endParaRPr>
          </a:p>
          <a:p>
            <a:endParaRPr lang="es-ES" sz="3200" dirty="0">
              <a:solidFill>
                <a:srgbClr val="FF6600"/>
              </a:solidFill>
              <a:latin typeface="Chalkduster" panose="03050602040202020205" pitchFamily="66" charset="0"/>
            </a:endParaRPr>
          </a:p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Deriva en el patio</a:t>
            </a:r>
          </a:p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¿Cómo es nuestro patio?</a:t>
            </a:r>
          </a:p>
          <a:p>
            <a:pPr algn="ctr"/>
            <a:r>
              <a:rPr lang="es-ES" sz="3600" dirty="0">
                <a:solidFill>
                  <a:srgbClr val="FF6600"/>
                </a:solidFill>
                <a:latin typeface="Chalkduster" panose="03050602040202020205" pitchFamily="66" charset="0"/>
              </a:rPr>
              <a:t>¿Qué necesitamos?</a:t>
            </a:r>
            <a:endParaRPr lang="es-ES" sz="3200" dirty="0">
              <a:solidFill>
                <a:srgbClr val="FF6600"/>
              </a:solidFill>
              <a:latin typeface="Chalkduster" panose="03050602040202020205" pitchFamily="66" charset="0"/>
            </a:endParaRPr>
          </a:p>
          <a:p>
            <a:endParaRPr lang="es-ES" sz="3200" dirty="0">
              <a:solidFill>
                <a:srgbClr val="FF6600"/>
              </a:solidFill>
              <a:latin typeface="Chalkduster" panose="03050602040202020205" pitchFamily="66" charset="0"/>
            </a:endParaRPr>
          </a:p>
          <a:p>
            <a:endParaRPr lang="es-ES" sz="3200" dirty="0">
              <a:solidFill>
                <a:srgbClr val="FF6600"/>
              </a:solidFill>
              <a:latin typeface="Chalkduster" panose="03050602040202020205" pitchFamily="66" charset="0"/>
            </a:endParaRPr>
          </a:p>
          <a:p>
            <a:endParaRPr lang="es-ES" sz="3200" dirty="0">
              <a:solidFill>
                <a:srgbClr val="FF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2386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00" y="-67105"/>
            <a:ext cx="9233475" cy="6925105"/>
          </a:xfrm>
        </p:spPr>
      </p:pic>
    </p:spTree>
    <p:extLst>
      <p:ext uri="{BB962C8B-B14F-4D97-AF65-F5344CB8AC3E}">
        <p14:creationId xmlns:p14="http://schemas.microsoft.com/office/powerpoint/2010/main" val="289299160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681</TotalTime>
  <Words>595</Words>
  <Application>Microsoft Office PowerPoint</Application>
  <PresentationFormat>Presentación en pantalla (4:3)</PresentationFormat>
  <Paragraphs>126</Paragraphs>
  <Slides>38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38</vt:i4>
      </vt:variant>
    </vt:vector>
  </HeadingPairs>
  <TitlesOfParts>
    <vt:vector size="44" baseType="lpstr">
      <vt:lpstr>Arial</vt:lpstr>
      <vt:lpstr>Calibri</vt:lpstr>
      <vt:lpstr>Chalkduster</vt:lpstr>
      <vt:lpstr>Stencil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Encuestas ¿Qué piensan los adultos?</vt:lpstr>
      <vt:lpstr>Observación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Pablo García</dc:creator>
  <cp:lastModifiedBy>Lucila</cp:lastModifiedBy>
  <cp:revision>65</cp:revision>
  <dcterms:created xsi:type="dcterms:W3CDTF">2016-05-27T09:13:29Z</dcterms:created>
  <dcterms:modified xsi:type="dcterms:W3CDTF">2016-11-18T15:09:31Z</dcterms:modified>
</cp:coreProperties>
</file>